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317" r:id="rId2"/>
    <p:sldId id="320" r:id="rId3"/>
    <p:sldId id="318" r:id="rId4"/>
    <p:sldId id="319" r:id="rId5"/>
    <p:sldId id="259" r:id="rId6"/>
    <p:sldId id="269" r:id="rId7"/>
    <p:sldId id="310" r:id="rId8"/>
    <p:sldId id="309" r:id="rId9"/>
    <p:sldId id="270" r:id="rId10"/>
    <p:sldId id="271" r:id="rId11"/>
    <p:sldId id="272" r:id="rId12"/>
    <p:sldId id="274" r:id="rId13"/>
    <p:sldId id="275" r:id="rId14"/>
    <p:sldId id="281" r:id="rId15"/>
    <p:sldId id="315" r:id="rId16"/>
    <p:sldId id="277" r:id="rId17"/>
    <p:sldId id="311" r:id="rId18"/>
    <p:sldId id="283" r:id="rId19"/>
    <p:sldId id="307" r:id="rId20"/>
    <p:sldId id="316" r:id="rId21"/>
    <p:sldId id="31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95"/>
    <p:restoredTop sz="69048"/>
  </p:normalViewPr>
  <p:slideViewPr>
    <p:cSldViewPr snapToGrid="0" snapToObjects="1">
      <p:cViewPr varScale="1">
        <p:scale>
          <a:sx n="86" d="100"/>
          <a:sy n="86" d="100"/>
        </p:scale>
        <p:origin x="1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4" d="100"/>
          <a:sy n="124" d="100"/>
        </p:scale>
        <p:origin x="512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5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717B88-A12B-7E41-9978-26C5E5D886CD}" type="datetimeFigureOut">
              <a:rPr lang="en-US" smtClean="0"/>
              <a:t>2/26/20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6C2D4C-C558-C14E-AA44-068BF34A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81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158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404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73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51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401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53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30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853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057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907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440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21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852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31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604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407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677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B094C-7F79-3947-A365-D8AC7DA7AC9F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85AEB-3D98-8145-AE94-885BBA726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82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12.em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61B03-B9BA-0D4B-9F03-177966DF3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Mean, Variance, Std. Deviation, Residuals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37D26-CCD7-CD46-ABBC-FBBD5F015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456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525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5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142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the variance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Within-cluster</a:t>
            </a:r>
          </a:p>
          <a:p>
            <a:r>
              <a:rPr lang="en-US" dirty="0"/>
              <a:t>Between-cluster</a:t>
            </a:r>
          </a:p>
          <a:p>
            <a:endParaRPr lang="en-US" dirty="0"/>
          </a:p>
          <a:p>
            <a:r>
              <a:rPr lang="en-US" dirty="0"/>
              <a:t>Can term it a </a:t>
            </a:r>
            <a:r>
              <a:rPr lang="en-US" i="1" dirty="0"/>
              <a:t>random intercepts model</a:t>
            </a:r>
          </a:p>
          <a:p>
            <a:r>
              <a:rPr lang="en-US" dirty="0"/>
              <a:t>Instead of a being nuisance, clustering in the variance can now be </a:t>
            </a:r>
            <a:r>
              <a:rPr lang="en-US" i="1" dirty="0"/>
              <a:t>the thing of interest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58194"/>
            <a:ext cx="51816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9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Variance partition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920" y="1851479"/>
            <a:ext cx="4965703" cy="368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271" y="3025321"/>
            <a:ext cx="54610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6371" y="4667251"/>
            <a:ext cx="61468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58589" y="0"/>
            <a:ext cx="3386667" cy="254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8589" y="2219779"/>
            <a:ext cx="3386667" cy="254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8589" y="4500337"/>
            <a:ext cx="3386667" cy="254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027885" y="261710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93821" y="2461192"/>
            <a:ext cx="101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between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023552" y="4738234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</a:t>
            </a:r>
          </a:p>
        </p:txBody>
      </p:sp>
    </p:spTree>
    <p:extLst>
      <p:ext uri="{BB962C8B-B14F-4D97-AF65-F5344CB8AC3E}">
        <p14:creationId xmlns:p14="http://schemas.microsoft.com/office/powerpoint/2010/main" val="1612730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94426A5-75F4-AE4C-85AA-4B120BAF6A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2908092"/>
            <a:ext cx="12636708" cy="84244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3707F1-408F-A142-A45E-CB24F87AB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97" y="4877164"/>
            <a:ext cx="10515600" cy="2722849"/>
          </a:xfrm>
        </p:spPr>
        <p:txBody>
          <a:bodyPr>
            <a:normAutofit/>
          </a:bodyPr>
          <a:lstStyle/>
          <a:p>
            <a:r>
              <a:rPr lang="en-US" sz="6000" b="1" dirty="0">
                <a:latin typeface="+mn-lt"/>
              </a:rPr>
              <a:t>Mixed models</a:t>
            </a:r>
          </a:p>
        </p:txBody>
      </p:sp>
    </p:spTree>
    <p:extLst>
      <p:ext uri="{BB962C8B-B14F-4D97-AF65-F5344CB8AC3E}">
        <p14:creationId xmlns:p14="http://schemas.microsoft.com/office/powerpoint/2010/main" val="39337237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models split the error term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372" y="2721147"/>
            <a:ext cx="7373256" cy="8469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49" y="5000171"/>
            <a:ext cx="10561702" cy="9216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B72DF06-75C5-CE45-BDDB-E6FBF993E31F}"/>
              </a:ext>
            </a:extLst>
          </p:cNvPr>
          <p:cNvSpPr/>
          <p:nvPr/>
        </p:nvSpPr>
        <p:spPr>
          <a:xfrm>
            <a:off x="613825" y="4541314"/>
            <a:ext cx="7064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Mixed regression - </a:t>
            </a:r>
            <a:r>
              <a:rPr lang="en-US" i="1" dirty="0" err="1">
                <a:solidFill>
                  <a:srgbClr val="C00000"/>
                </a:solidFill>
              </a:rPr>
              <a:t>i</a:t>
            </a:r>
            <a:r>
              <a:rPr lang="en-US" i="1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represents an individual, j represents a measurement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4CDB7C-15D5-B04C-BDDD-AC1EF84F0976}"/>
              </a:ext>
            </a:extLst>
          </p:cNvPr>
          <p:cNvSpPr/>
          <p:nvPr/>
        </p:nvSpPr>
        <p:spPr>
          <a:xfrm>
            <a:off x="613824" y="2332575"/>
            <a:ext cx="5415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Standard multiple regression - </a:t>
            </a:r>
            <a:r>
              <a:rPr lang="en-US" i="1" dirty="0" err="1">
                <a:solidFill>
                  <a:srgbClr val="C00000"/>
                </a:solidFill>
              </a:rPr>
              <a:t>i</a:t>
            </a:r>
            <a:r>
              <a:rPr lang="en-US" i="1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represents an individual</a:t>
            </a:r>
          </a:p>
        </p:txBody>
      </p:sp>
    </p:spTree>
    <p:extLst>
      <p:ext uri="{BB962C8B-B14F-4D97-AF65-F5344CB8AC3E}">
        <p14:creationId xmlns:p14="http://schemas.microsoft.com/office/powerpoint/2010/main" val="46550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EF6F0-418F-6542-A8AD-AD48249A8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82014-E394-AE42-AEF5-ACF1449A0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Flexible technique for splitting variance</a:t>
            </a:r>
          </a:p>
          <a:p>
            <a:r>
              <a:rPr lang="en-US" dirty="0"/>
              <a:t>Has superseded RM Anova except in simplest cases</a:t>
            </a:r>
          </a:p>
          <a:p>
            <a:r>
              <a:rPr lang="en-US" dirty="0"/>
              <a:t>Already widely adopted in health and psycho-linguistics</a:t>
            </a:r>
          </a:p>
          <a:p>
            <a:endParaRPr lang="en-US" dirty="0"/>
          </a:p>
          <a:p>
            <a:r>
              <a:rPr lang="en-US" dirty="0"/>
              <a:t>Fitting with the `</a:t>
            </a:r>
            <a:r>
              <a:rPr lang="en-US" dirty="0" err="1"/>
              <a:t>lmer</a:t>
            </a:r>
            <a:r>
              <a:rPr lang="en-US" dirty="0"/>
              <a:t>` function, using `</a:t>
            </a:r>
            <a:r>
              <a:rPr lang="en-US" dirty="0" err="1"/>
              <a:t>lmerTest</a:t>
            </a:r>
            <a:r>
              <a:rPr lang="en-US" dirty="0"/>
              <a:t>` library.</a:t>
            </a:r>
          </a:p>
          <a:p>
            <a:r>
              <a:rPr lang="en-US" dirty="0"/>
              <a:t>Formulas now have a 'random part'</a:t>
            </a:r>
          </a:p>
        </p:txBody>
      </p:sp>
    </p:spTree>
    <p:extLst>
      <p:ext uri="{BB962C8B-B14F-4D97-AF65-F5344CB8AC3E}">
        <p14:creationId xmlns:p14="http://schemas.microsoft.com/office/powerpoint/2010/main" val="3392302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84759" y="2047739"/>
            <a:ext cx="11554766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library(</a:t>
            </a:r>
            <a:r>
              <a:rPr lang="en-US" sz="3600" dirty="0" err="1">
                <a:latin typeface="Andale Mono" charset="0"/>
                <a:ea typeface="Andale Mono" charset="0"/>
                <a:cs typeface="Andale Mono" charset="0"/>
              </a:rPr>
              <a:t>lmerTest</a:t>
            </a:r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)</a:t>
            </a:r>
          </a:p>
          <a:p>
            <a:r>
              <a:rPr lang="en-US" sz="3600" dirty="0" err="1">
                <a:latin typeface="Andale Mono" charset="0"/>
                <a:ea typeface="Andale Mono" charset="0"/>
                <a:cs typeface="Andale Mono" charset="0"/>
              </a:rPr>
              <a:t>lmer</a:t>
            </a:r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(outcome ~ predictor + (1|grouping), </a:t>
            </a:r>
          </a:p>
          <a:p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									data=data)</a:t>
            </a:r>
          </a:p>
        </p:txBody>
      </p:sp>
      <p:sp>
        <p:nvSpPr>
          <p:cNvPr id="3" name="Rectangular Callout 2"/>
          <p:cNvSpPr/>
          <p:nvPr/>
        </p:nvSpPr>
        <p:spPr>
          <a:xfrm>
            <a:off x="7814268" y="402826"/>
            <a:ext cx="4325257" cy="1959429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This is the 'random' part of the model</a:t>
            </a:r>
          </a:p>
        </p:txBody>
      </p:sp>
      <p:sp>
        <p:nvSpPr>
          <p:cNvPr id="4" name="Rectangular Callout 3"/>
          <p:cNvSpPr/>
          <p:nvPr/>
        </p:nvSpPr>
        <p:spPr>
          <a:xfrm>
            <a:off x="4103915" y="482263"/>
            <a:ext cx="3868057" cy="187999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This is the 'fixed' part which is just like lm</a:t>
            </a:r>
          </a:p>
        </p:txBody>
      </p:sp>
      <p:sp>
        <p:nvSpPr>
          <p:cNvPr id="5" name="Rectangular Callout 4"/>
          <p:cNvSpPr/>
          <p:nvPr/>
        </p:nvSpPr>
        <p:spPr>
          <a:xfrm>
            <a:off x="4717144" y="4252686"/>
            <a:ext cx="2641600" cy="1567543"/>
          </a:xfrm>
          <a:prstGeom prst="wedgeRectCallout">
            <a:avLst>
              <a:gd name="adj1" fmla="val 91025"/>
              <a:gd name="adj2" fmla="val -1141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The 1 just means add an intercept</a:t>
            </a:r>
          </a:p>
        </p:txBody>
      </p:sp>
      <p:sp>
        <p:nvSpPr>
          <p:cNvPr id="6" name="Rectangular Callout 5"/>
          <p:cNvSpPr/>
          <p:nvPr/>
        </p:nvSpPr>
        <p:spPr>
          <a:xfrm>
            <a:off x="7561943" y="4361543"/>
            <a:ext cx="2641600" cy="1567543"/>
          </a:xfrm>
          <a:prstGeom prst="wedgeRectCallout">
            <a:avLst>
              <a:gd name="adj1" fmla="val 28832"/>
              <a:gd name="adj2" fmla="val -1253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is the grouping variable</a:t>
            </a:r>
          </a:p>
        </p:txBody>
      </p:sp>
    </p:spTree>
    <p:extLst>
      <p:ext uri="{BB962C8B-B14F-4D97-AF65-F5344CB8AC3E}">
        <p14:creationId xmlns:p14="http://schemas.microsoft.com/office/powerpoint/2010/main" val="636125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852" y="962263"/>
            <a:ext cx="5646296" cy="49334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5754D-24F9-F346-BAD7-72D42FBF91B4}"/>
              </a:ext>
            </a:extLst>
          </p:cNvPr>
          <p:cNvSpPr txBox="1">
            <a:spLocks/>
          </p:cNvSpPr>
          <p:nvPr/>
        </p:nvSpPr>
        <p:spPr>
          <a:xfrm>
            <a:off x="1031631" y="2898287"/>
            <a:ext cx="3346938" cy="27463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People vary, so we call them a 'random' effect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46CBBD3-6640-F547-A0CD-16162ABECB28}"/>
              </a:ext>
            </a:extLst>
          </p:cNvPr>
          <p:cNvSpPr txBox="1">
            <a:spLocks/>
          </p:cNvSpPr>
          <p:nvPr/>
        </p:nvSpPr>
        <p:spPr>
          <a:xfrm>
            <a:off x="8919148" y="2722440"/>
            <a:ext cx="3346938" cy="27463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Stimuli also vary in their 'effects'.</a:t>
            </a:r>
          </a:p>
          <a:p>
            <a:pPr marL="0" indent="0">
              <a:buNone/>
            </a:pPr>
            <a:r>
              <a:rPr lang="en-US" dirty="0"/>
              <a:t>If we sample from a population of possible stimuli, they are 'random' too.</a:t>
            </a:r>
          </a:p>
        </p:txBody>
      </p:sp>
    </p:spTree>
    <p:extLst>
      <p:ext uri="{BB962C8B-B14F-4D97-AF65-F5344CB8AC3E}">
        <p14:creationId xmlns:p14="http://schemas.microsoft.com/office/powerpoint/2010/main" val="2994836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F20D4-B8FC-2847-9D6F-E3E20E08D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67E1B-94BF-3642-8607-F27D7123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66CED7-84D9-A946-8B0E-1A1573E39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145" y="0"/>
            <a:ext cx="86437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3514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84759" y="2707306"/>
            <a:ext cx="115547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err="1">
                <a:latin typeface="Andale Mono" charset="0"/>
                <a:ea typeface="Andale Mono" charset="0"/>
                <a:cs typeface="Andale Mono" charset="0"/>
              </a:rPr>
              <a:t>lmer</a:t>
            </a:r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(y ~ x + (1|person) + (1|stimuli), …)</a:t>
            </a:r>
          </a:p>
        </p:txBody>
      </p:sp>
    </p:spTree>
    <p:extLst>
      <p:ext uri="{BB962C8B-B14F-4D97-AF65-F5344CB8AC3E}">
        <p14:creationId xmlns:p14="http://schemas.microsoft.com/office/powerpoint/2010/main" val="34243051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EF6F0-418F-6542-A8AD-AD48249A8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82014-E394-AE42-AEF5-ACF1449A0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Needs to be in long form</a:t>
            </a:r>
          </a:p>
          <a:p>
            <a:r>
              <a:rPr lang="en-US" sz="4400" dirty="0" err="1"/>
              <a:t>data.table</a:t>
            </a:r>
            <a:r>
              <a:rPr lang="en-US" sz="4400" dirty="0"/>
              <a:t>::melt or gather (</a:t>
            </a:r>
            <a:r>
              <a:rPr lang="en-US" sz="4400" dirty="0" err="1"/>
              <a:t>tidyverse</a:t>
            </a:r>
            <a:r>
              <a:rPr lang="en-US" sz="4400" dirty="0"/>
              <a:t>)</a:t>
            </a:r>
          </a:p>
          <a:p>
            <a:endParaRPr lang="en-US" sz="4400" dirty="0"/>
          </a:p>
          <a:p>
            <a:r>
              <a:rPr lang="en-US" sz="4400" dirty="0"/>
              <a:t>Must have </a:t>
            </a:r>
            <a:r>
              <a:rPr lang="en-US" sz="4400" b="1" dirty="0"/>
              <a:t>one-row-per-observation</a:t>
            </a:r>
          </a:p>
        </p:txBody>
      </p:sp>
    </p:spTree>
    <p:extLst>
      <p:ext uri="{BB962C8B-B14F-4D97-AF65-F5344CB8AC3E}">
        <p14:creationId xmlns:p14="http://schemas.microsoft.com/office/powerpoint/2010/main" val="1840150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DC5627-9D68-D641-883B-0B6F62F3D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396" y="-138875"/>
            <a:ext cx="10353208" cy="713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720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DC5627-9D68-D641-883B-0B6F62F3D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9473" y="-453018"/>
            <a:ext cx="10593052" cy="731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110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0" y="1880394"/>
            <a:ext cx="7366000" cy="4241800"/>
          </a:xfrm>
        </p:spPr>
      </p:pic>
    </p:spTree>
    <p:extLst>
      <p:ext uri="{BB962C8B-B14F-4D97-AF65-F5344CB8AC3E}">
        <p14:creationId xmlns:p14="http://schemas.microsoft.com/office/powerpoint/2010/main" val="644206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4285" y="21772"/>
            <a:ext cx="9114972" cy="683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149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4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179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682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23096</TotalTime>
  <Words>254</Words>
  <Application>Microsoft Macintosh PowerPoint</Application>
  <PresentationFormat>Widescreen</PresentationFormat>
  <Paragraphs>45</Paragraphs>
  <Slides>21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Andale Mono</vt:lpstr>
      <vt:lpstr>Arial</vt:lpstr>
      <vt:lpstr>Calibri</vt:lpstr>
      <vt:lpstr>Calibri Light</vt:lpstr>
      <vt:lpstr>Office Theme</vt:lpstr>
      <vt:lpstr>Mean, Variance, Std. Deviation, Residuals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Splitting the variance</vt:lpstr>
      <vt:lpstr>Variance partition</vt:lpstr>
      <vt:lpstr>Mixed models</vt:lpstr>
      <vt:lpstr>Mixed models split the error term</vt:lpstr>
      <vt:lpstr>Mixed models</vt:lpstr>
      <vt:lpstr>PowerPoint Presentation</vt:lpstr>
      <vt:lpstr>PowerPoint Presentation</vt:lpstr>
      <vt:lpstr>PowerPoint Presentation</vt:lpstr>
      <vt:lpstr>Data format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Whalley</dc:creator>
  <cp:lastModifiedBy>Ben Whalley</cp:lastModifiedBy>
  <cp:revision>625</cp:revision>
  <dcterms:created xsi:type="dcterms:W3CDTF">2017-12-08T13:23:04Z</dcterms:created>
  <dcterms:modified xsi:type="dcterms:W3CDTF">2020-02-26T13:04:15Z</dcterms:modified>
</cp:coreProperties>
</file>

<file path=docProps/thumbnail.jpeg>
</file>